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2706162" y="6589795"/>
            <a:ext cx="4454394" cy="4292416"/>
          </a:xfrm>
          <a:custGeom>
            <a:avLst/>
            <a:gdLst/>
            <a:ahLst/>
            <a:cxnLst/>
            <a:rect r="r" b="b" t="t" l="l"/>
            <a:pathLst>
              <a:path h="4292416" w="4454394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21438" y="1205178"/>
            <a:ext cx="14198893" cy="1962029"/>
          </a:xfrm>
          <a:custGeom>
            <a:avLst/>
            <a:gdLst/>
            <a:ahLst/>
            <a:cxnLst/>
            <a:rect r="r" b="b" t="t" l="l"/>
            <a:pathLst>
              <a:path h="1962029" w="14198893">
                <a:moveTo>
                  <a:pt x="0" y="1962029"/>
                </a:moveTo>
                <a:lnTo>
                  <a:pt x="14198893" y="1962029"/>
                </a:lnTo>
                <a:lnTo>
                  <a:pt x="14198893" y="0"/>
                </a:lnTo>
                <a:lnTo>
                  <a:pt x="0" y="0"/>
                </a:lnTo>
                <a:lnTo>
                  <a:pt x="0" y="19620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3316" y="1205178"/>
            <a:ext cx="21074633" cy="7876644"/>
          </a:xfrm>
          <a:custGeom>
            <a:avLst/>
            <a:gdLst/>
            <a:ahLst/>
            <a:cxnLst/>
            <a:rect r="r" b="b" t="t" l="l"/>
            <a:pathLst>
              <a:path h="7876644" w="21074633">
                <a:moveTo>
                  <a:pt x="0" y="0"/>
                </a:moveTo>
                <a:lnTo>
                  <a:pt x="21074632" y="0"/>
                </a:lnTo>
                <a:lnTo>
                  <a:pt x="21074632" y="7876644"/>
                </a:lnTo>
                <a:lnTo>
                  <a:pt x="0" y="7876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30785" y="7085220"/>
            <a:ext cx="12312287" cy="1701334"/>
          </a:xfrm>
          <a:custGeom>
            <a:avLst/>
            <a:gdLst/>
            <a:ahLst/>
            <a:cxnLst/>
            <a:rect r="r" b="b" t="t" l="l"/>
            <a:pathLst>
              <a:path h="1701334" w="12312287">
                <a:moveTo>
                  <a:pt x="0" y="0"/>
                </a:moveTo>
                <a:lnTo>
                  <a:pt x="12312287" y="0"/>
                </a:lnTo>
                <a:lnTo>
                  <a:pt x="12312287" y="1701334"/>
                </a:lnTo>
                <a:lnTo>
                  <a:pt x="0" y="170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99967">
            <a:off x="15615343" y="3270815"/>
            <a:ext cx="3287914" cy="3414694"/>
          </a:xfrm>
          <a:custGeom>
            <a:avLst/>
            <a:gdLst/>
            <a:ahLst/>
            <a:cxnLst/>
            <a:rect r="r" b="b" t="t" l="l"/>
            <a:pathLst>
              <a:path h="3414694" w="3287914">
                <a:moveTo>
                  <a:pt x="0" y="0"/>
                </a:moveTo>
                <a:lnTo>
                  <a:pt x="3287914" y="0"/>
                </a:lnTo>
                <a:lnTo>
                  <a:pt x="3287914" y="3414694"/>
                </a:lnTo>
                <a:lnTo>
                  <a:pt x="0" y="3414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0922">
            <a:off x="-109896" y="3858479"/>
            <a:ext cx="2351238" cy="2572341"/>
          </a:xfrm>
          <a:custGeom>
            <a:avLst/>
            <a:gdLst/>
            <a:ahLst/>
            <a:cxnLst/>
            <a:rect r="r" b="b" t="t" l="l"/>
            <a:pathLst>
              <a:path h="2572341" w="2351238">
                <a:moveTo>
                  <a:pt x="0" y="0"/>
                </a:moveTo>
                <a:lnTo>
                  <a:pt x="2351238" y="0"/>
                </a:lnTo>
                <a:lnTo>
                  <a:pt x="2351238" y="2572340"/>
                </a:lnTo>
                <a:lnTo>
                  <a:pt x="0" y="2572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84308">
            <a:off x="-378317" y="494076"/>
            <a:ext cx="3328563" cy="1422204"/>
          </a:xfrm>
          <a:custGeom>
            <a:avLst/>
            <a:gdLst/>
            <a:ahLst/>
            <a:cxnLst/>
            <a:rect r="r" b="b" t="t" l="l"/>
            <a:pathLst>
              <a:path h="1422204" w="3328563">
                <a:moveTo>
                  <a:pt x="0" y="0"/>
                </a:moveTo>
                <a:lnTo>
                  <a:pt x="3328563" y="0"/>
                </a:lnTo>
                <a:lnTo>
                  <a:pt x="3328563" y="1422204"/>
                </a:lnTo>
                <a:lnTo>
                  <a:pt x="0" y="142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30770" y="3526508"/>
            <a:ext cx="13226459" cy="182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3"/>
              </a:lnSpc>
            </a:pPr>
            <a:r>
              <a:rPr lang="en-US" sz="6586" u="sng">
                <a:solidFill>
                  <a:srgbClr val="000000"/>
                </a:solidFill>
                <a:latin typeface="Montserrat Classic Bold"/>
              </a:rPr>
              <a:t>BAIN AND COMPANY:</a:t>
            </a:r>
            <a:r>
              <a:rPr lang="en-US" sz="6586">
                <a:solidFill>
                  <a:srgbClr val="000000"/>
                </a:solidFill>
                <a:latin typeface="Montserrat Classic Bold"/>
              </a:rPr>
              <a:t> ATTRITION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9079" y="5447057"/>
            <a:ext cx="12949843" cy="187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850">
                <a:solidFill>
                  <a:srgbClr val="000000"/>
                </a:solidFill>
                <a:latin typeface="Lato Italics"/>
              </a:rPr>
              <a:t>Presented By </a:t>
            </a:r>
          </a:p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000000"/>
                </a:solidFill>
                <a:latin typeface="Lato Italics"/>
              </a:rPr>
              <a:t>Jennifer Opal &amp;</a:t>
            </a:r>
          </a:p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000000"/>
                </a:solidFill>
                <a:latin typeface="Lato Italics"/>
              </a:rPr>
              <a:t>Ibukunoluwa Adeyemi</a:t>
            </a:r>
          </a:p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000000"/>
                </a:solidFill>
                <a:latin typeface="Lato Italics"/>
              </a:rPr>
              <a:t>(Team 14)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4540" y="515716"/>
            <a:ext cx="3616295" cy="2472231"/>
          </a:xfrm>
          <a:custGeom>
            <a:avLst/>
            <a:gdLst/>
            <a:ahLst/>
            <a:cxnLst/>
            <a:rect r="r" b="b" t="t" l="l"/>
            <a:pathLst>
              <a:path h="2472231" w="3616295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6580">
            <a:off x="16642727" y="7917994"/>
            <a:ext cx="2537152" cy="2057400"/>
          </a:xfrm>
          <a:custGeom>
            <a:avLst/>
            <a:gdLst/>
            <a:ahLst/>
            <a:cxnLst/>
            <a:rect r="r" b="b" t="t" l="l"/>
            <a:pathLst>
              <a:path h="2057400" w="2537152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93661" y="1751831"/>
            <a:ext cx="12746237" cy="6428059"/>
          </a:xfrm>
          <a:custGeom>
            <a:avLst/>
            <a:gdLst/>
            <a:ahLst/>
            <a:cxnLst/>
            <a:rect r="r" b="b" t="t" l="l"/>
            <a:pathLst>
              <a:path h="6428059" w="12746237">
                <a:moveTo>
                  <a:pt x="0" y="0"/>
                </a:moveTo>
                <a:lnTo>
                  <a:pt x="12746238" y="0"/>
                </a:lnTo>
                <a:lnTo>
                  <a:pt x="12746238" y="6428060"/>
                </a:lnTo>
                <a:lnTo>
                  <a:pt x="0" y="6428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3661" y="768851"/>
            <a:ext cx="9500677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999" spc="377">
                <a:solidFill>
                  <a:srgbClr val="FFFFFF"/>
                </a:solidFill>
                <a:latin typeface="Montserrat Classic Bold"/>
              </a:rPr>
              <a:t>EVEN FURTHER...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2837" y="4126208"/>
            <a:ext cx="2677800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Lato"/>
              </a:rPr>
              <a:t>Focus on the ChiSquare column here, the higher the nunber, the more of an impact it has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4540" y="515716"/>
            <a:ext cx="3616295" cy="2472231"/>
          </a:xfrm>
          <a:custGeom>
            <a:avLst/>
            <a:gdLst/>
            <a:ahLst/>
            <a:cxnLst/>
            <a:rect r="r" b="b" t="t" l="l"/>
            <a:pathLst>
              <a:path h="2472231" w="3616295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6580">
            <a:off x="16642727" y="7917994"/>
            <a:ext cx="2537152" cy="2057400"/>
          </a:xfrm>
          <a:custGeom>
            <a:avLst/>
            <a:gdLst/>
            <a:ahLst/>
            <a:cxnLst/>
            <a:rect r="r" b="b" t="t" l="l"/>
            <a:pathLst>
              <a:path h="2057400" w="2537152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0723" y="2337316"/>
            <a:ext cx="12817409" cy="6408705"/>
          </a:xfrm>
          <a:custGeom>
            <a:avLst/>
            <a:gdLst/>
            <a:ahLst/>
            <a:cxnLst/>
            <a:rect r="r" b="b" t="t" l="l"/>
            <a:pathLst>
              <a:path h="6408705" w="12817409">
                <a:moveTo>
                  <a:pt x="0" y="0"/>
                </a:moveTo>
                <a:lnTo>
                  <a:pt x="12817409" y="0"/>
                </a:lnTo>
                <a:lnTo>
                  <a:pt x="12817409" y="6408705"/>
                </a:lnTo>
                <a:lnTo>
                  <a:pt x="0" y="6408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3661" y="768851"/>
            <a:ext cx="9500677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999" spc="377">
                <a:solidFill>
                  <a:srgbClr val="FFFFFF"/>
                </a:solidFill>
                <a:latin typeface="Montserrat Classic Bold"/>
              </a:rPr>
              <a:t>EVEN FURTHER...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62790" y="6499201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5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5" y="2759099"/>
                </a:lnTo>
                <a:lnTo>
                  <a:pt x="45846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554137" y="269467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6"/>
                </a:lnTo>
                <a:lnTo>
                  <a:pt x="0" y="4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5371" y="1511888"/>
            <a:ext cx="8097257" cy="96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6818" spc="368">
                <a:solidFill>
                  <a:srgbClr val="FFFFFF"/>
                </a:solidFill>
                <a:latin typeface="Montserrat Classic Bold"/>
              </a:rPr>
              <a:t>SUGGESTIONS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5210" y="2767800"/>
            <a:ext cx="9637580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Lato"/>
              </a:rPr>
              <a:t>Having annual check-ins with the employees once they reach a year. Ensure that they have clear frameworks with what to aim for. This could help contribute to employees having future goals for progression within the company hence increasing brand loyalty.</a:t>
            </a:r>
          </a:p>
          <a:p>
            <a:pPr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Lato"/>
              </a:rPr>
              <a:t>For promotions, it may help to have managers across teams give unbiased feedback on those in line for promotion based on what the employee believes warrants a promotion in line with their framework. </a:t>
            </a:r>
          </a:p>
          <a:p>
            <a:pPr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Lato"/>
              </a:rPr>
              <a:t>Implementing a one-day paid Mental Health Day every month. This can show that the company cares for the wellbeing of their employees. </a:t>
            </a:r>
          </a:p>
          <a:p>
            <a:pPr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Lato"/>
              </a:rPr>
              <a:t>Consider offering flexibility to your employees so they can work away from the office.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5371" y="6947344"/>
            <a:ext cx="8097257" cy="96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6818" spc="368">
                <a:solidFill>
                  <a:srgbClr val="FFFFFF"/>
                </a:solidFill>
                <a:latin typeface="Montserrat Classic Bold"/>
              </a:rPr>
              <a:t>APPENDIX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25210" y="8023218"/>
            <a:ext cx="963758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9" indent="-215904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Lato"/>
              </a:rPr>
              <a:t>Do refer to the attached report for further analyses.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62790" y="6499201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5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5" y="2759099"/>
                </a:lnTo>
                <a:lnTo>
                  <a:pt x="45846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554137" y="269467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6"/>
                </a:lnTo>
                <a:lnTo>
                  <a:pt x="0" y="4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3661" y="3725894"/>
            <a:ext cx="9500677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Montserrat Classic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5210" y="4981575"/>
            <a:ext cx="963758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Lato"/>
              </a:rPr>
              <a:t>Do get in touch for further questions.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995698" y="7040076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4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4" y="2759099"/>
                </a:lnTo>
                <a:lnTo>
                  <a:pt x="45846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554137" y="269467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6"/>
                </a:lnTo>
                <a:lnTo>
                  <a:pt x="0" y="4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3514" y="586160"/>
            <a:ext cx="11550534" cy="96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3"/>
              </a:lnSpc>
            </a:pPr>
            <a:r>
              <a:rPr lang="en-US" sz="6818" spc="368">
                <a:solidFill>
                  <a:srgbClr val="FFFFFF"/>
                </a:solidFill>
                <a:latin typeface="Montserrat Classic Bold"/>
              </a:rPr>
              <a:t>EXECUTIVE SUMMARY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02571" y="2416578"/>
            <a:ext cx="12652522" cy="518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There were many avenues explored in order to find some useful insights from the data. You’ll find many included in the report attached if you’d like to learn more. </a:t>
            </a:r>
          </a:p>
          <a:p>
            <a:pPr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There may be several reasons why the churn rate is so high but here is a summary of our analyses:</a:t>
            </a:r>
          </a:p>
          <a:p>
            <a:pPr marL="1036320" indent="-345440" lvl="2">
              <a:lnSpc>
                <a:spcPts val="2592"/>
              </a:lnSpc>
              <a:buFont typeface="Arial"/>
              <a:buChar char="⚬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Married and single employees made up the largest groups pf employees leaving. </a:t>
            </a:r>
          </a:p>
          <a:p>
            <a:pPr marL="1036320" indent="-345440" lvl="2">
              <a:lnSpc>
                <a:spcPts val="2592"/>
              </a:lnSpc>
              <a:buFont typeface="Arial"/>
              <a:buChar char="⚬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The group largely made up of those with qualifications in Life Sciences and Medical fields. Could there be a commonality between their work expectations because of their experience that is impacting their experience at the company?</a:t>
            </a:r>
          </a:p>
          <a:p>
            <a:pPr marL="1036320" indent="-345440" lvl="2">
              <a:lnSpc>
                <a:spcPts val="2592"/>
              </a:lnSpc>
              <a:buFont typeface="Arial"/>
              <a:buChar char="⚬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`Research and Development` as well as the Sales department has been impacted significantly. Are there similar management styles across these department that needs to be restructured or changed? </a:t>
            </a:r>
          </a:p>
          <a:p>
            <a:pPr marL="1036320" indent="-345440" lvl="2">
              <a:lnSpc>
                <a:spcPts val="2592"/>
              </a:lnSpc>
              <a:buFont typeface="Arial"/>
              <a:buChar char="⚬"/>
            </a:pPr>
            <a:r>
              <a:rPr lang="en-US" sz="2400" spc="129">
                <a:solidFill>
                  <a:srgbClr val="FFFFFF"/>
                </a:solidFill>
                <a:latin typeface="Montserrat Classic"/>
              </a:rPr>
              <a:t>Women also make up the largest group to be leaving. </a:t>
            </a:r>
          </a:p>
          <a:p>
            <a:pPr marL="1036320" indent="-345440" lvl="2">
              <a:lnSpc>
                <a:spcPts val="2592"/>
              </a:lnSpc>
              <a:buFont typeface="Arial"/>
              <a:buChar char="⚬"/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1183">
            <a:off x="-9008381" y="-8987022"/>
            <a:ext cx="14083357" cy="12428563"/>
          </a:xfrm>
          <a:custGeom>
            <a:avLst/>
            <a:gdLst/>
            <a:ahLst/>
            <a:cxnLst/>
            <a:rect r="r" b="b" t="t" l="l"/>
            <a:pathLst>
              <a:path h="12428563" w="14083357">
                <a:moveTo>
                  <a:pt x="0" y="0"/>
                </a:moveTo>
                <a:lnTo>
                  <a:pt x="14083357" y="0"/>
                </a:lnTo>
                <a:lnTo>
                  <a:pt x="14083357" y="12428562"/>
                </a:lnTo>
                <a:lnTo>
                  <a:pt x="0" y="1242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722" y="8583763"/>
            <a:ext cx="1662026" cy="2087019"/>
          </a:xfrm>
          <a:custGeom>
            <a:avLst/>
            <a:gdLst/>
            <a:ahLst/>
            <a:cxnLst/>
            <a:rect r="r" b="b" t="t" l="l"/>
            <a:pathLst>
              <a:path h="2087019" w="1662026">
                <a:moveTo>
                  <a:pt x="0" y="0"/>
                </a:moveTo>
                <a:lnTo>
                  <a:pt x="1662026" y="0"/>
                </a:lnTo>
                <a:lnTo>
                  <a:pt x="1662026" y="2087018"/>
                </a:lnTo>
                <a:lnTo>
                  <a:pt x="0" y="208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63494">
            <a:off x="14772767" y="1973396"/>
            <a:ext cx="4973067" cy="2585995"/>
          </a:xfrm>
          <a:custGeom>
            <a:avLst/>
            <a:gdLst/>
            <a:ahLst/>
            <a:cxnLst/>
            <a:rect r="r" b="b" t="t" l="l"/>
            <a:pathLst>
              <a:path h="2585995" w="4973067">
                <a:moveTo>
                  <a:pt x="0" y="0"/>
                </a:moveTo>
                <a:lnTo>
                  <a:pt x="4973066" y="0"/>
                </a:lnTo>
                <a:lnTo>
                  <a:pt x="4973066" y="2585995"/>
                </a:lnTo>
                <a:lnTo>
                  <a:pt x="0" y="2585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0019" y="9258300"/>
            <a:ext cx="11995660" cy="4093519"/>
          </a:xfrm>
          <a:custGeom>
            <a:avLst/>
            <a:gdLst/>
            <a:ahLst/>
            <a:cxnLst/>
            <a:rect r="r" b="b" t="t" l="l"/>
            <a:pathLst>
              <a:path h="4093519" w="11995660">
                <a:moveTo>
                  <a:pt x="0" y="0"/>
                </a:moveTo>
                <a:lnTo>
                  <a:pt x="11995659" y="0"/>
                </a:lnTo>
                <a:lnTo>
                  <a:pt x="11995659" y="4093519"/>
                </a:lnTo>
                <a:lnTo>
                  <a:pt x="0" y="40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304" y="3521793"/>
            <a:ext cx="7445585" cy="5133809"/>
          </a:xfrm>
          <a:custGeom>
            <a:avLst/>
            <a:gdLst/>
            <a:ahLst/>
            <a:cxnLst/>
            <a:rect r="r" b="b" t="t" l="l"/>
            <a:pathLst>
              <a:path h="5133809" w="7445585">
                <a:moveTo>
                  <a:pt x="0" y="0"/>
                </a:moveTo>
                <a:lnTo>
                  <a:pt x="7445585" y="0"/>
                </a:lnTo>
                <a:lnTo>
                  <a:pt x="7445585" y="5133809"/>
                </a:lnTo>
                <a:lnTo>
                  <a:pt x="0" y="513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9032" y="954978"/>
            <a:ext cx="10849937" cy="107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Montserrat Classic Bold"/>
              </a:rPr>
              <a:t>THE BREAKDOWN...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3521793"/>
            <a:ext cx="8723615" cy="5133809"/>
          </a:xfrm>
          <a:custGeom>
            <a:avLst/>
            <a:gdLst/>
            <a:ahLst/>
            <a:cxnLst/>
            <a:rect r="r" b="b" t="t" l="l"/>
            <a:pathLst>
              <a:path h="5133809" w="8723615">
                <a:moveTo>
                  <a:pt x="0" y="0"/>
                </a:moveTo>
                <a:lnTo>
                  <a:pt x="8723615" y="0"/>
                </a:lnTo>
                <a:lnTo>
                  <a:pt x="8723615" y="5133809"/>
                </a:lnTo>
                <a:lnTo>
                  <a:pt x="0" y="513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7577">
            <a:off x="-3521445" y="-855582"/>
            <a:ext cx="8290354" cy="3098520"/>
          </a:xfrm>
          <a:custGeom>
            <a:avLst/>
            <a:gdLst/>
            <a:ahLst/>
            <a:cxnLst/>
            <a:rect r="r" b="b" t="t" l="l"/>
            <a:pathLst>
              <a:path h="3098520" w="8290354">
                <a:moveTo>
                  <a:pt x="0" y="0"/>
                </a:moveTo>
                <a:lnTo>
                  <a:pt x="8290354" y="0"/>
                </a:lnTo>
                <a:lnTo>
                  <a:pt x="8290354" y="3098520"/>
                </a:lnTo>
                <a:lnTo>
                  <a:pt x="0" y="309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0065" y="7778174"/>
            <a:ext cx="4144949" cy="3843498"/>
          </a:xfrm>
          <a:custGeom>
            <a:avLst/>
            <a:gdLst/>
            <a:ahLst/>
            <a:cxnLst/>
            <a:rect r="r" b="b" t="t" l="l"/>
            <a:pathLst>
              <a:path h="3843498" w="4144949">
                <a:moveTo>
                  <a:pt x="0" y="0"/>
                </a:moveTo>
                <a:lnTo>
                  <a:pt x="4144949" y="0"/>
                </a:lnTo>
                <a:lnTo>
                  <a:pt x="4144949" y="3843498"/>
                </a:lnTo>
                <a:lnTo>
                  <a:pt x="0" y="384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94749">
            <a:off x="14510886" y="1483351"/>
            <a:ext cx="3231848" cy="3672554"/>
          </a:xfrm>
          <a:custGeom>
            <a:avLst/>
            <a:gdLst/>
            <a:ahLst/>
            <a:cxnLst/>
            <a:rect r="r" b="b" t="t" l="l"/>
            <a:pathLst>
              <a:path h="3672554" w="3231848">
                <a:moveTo>
                  <a:pt x="0" y="0"/>
                </a:moveTo>
                <a:lnTo>
                  <a:pt x="3231848" y="0"/>
                </a:lnTo>
                <a:lnTo>
                  <a:pt x="3231848" y="3672555"/>
                </a:lnTo>
                <a:lnTo>
                  <a:pt x="0" y="367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89361">
            <a:off x="13643088" y="7646892"/>
            <a:ext cx="2113099" cy="1951975"/>
          </a:xfrm>
          <a:custGeom>
            <a:avLst/>
            <a:gdLst/>
            <a:ahLst/>
            <a:cxnLst/>
            <a:rect r="r" b="b" t="t" l="l"/>
            <a:pathLst>
              <a:path h="1951975" w="2113099">
                <a:moveTo>
                  <a:pt x="0" y="0"/>
                </a:moveTo>
                <a:lnTo>
                  <a:pt x="2113099" y="0"/>
                </a:lnTo>
                <a:lnTo>
                  <a:pt x="2113099" y="1951975"/>
                </a:lnTo>
                <a:lnTo>
                  <a:pt x="0" y="1951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70453">
            <a:off x="1795467" y="2814598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3135" y="1699417"/>
            <a:ext cx="7320094" cy="4931365"/>
          </a:xfrm>
          <a:custGeom>
            <a:avLst/>
            <a:gdLst/>
            <a:ahLst/>
            <a:cxnLst/>
            <a:rect r="r" b="b" t="t" l="l"/>
            <a:pathLst>
              <a:path h="4931365" w="7320094">
                <a:moveTo>
                  <a:pt x="0" y="0"/>
                </a:moveTo>
                <a:lnTo>
                  <a:pt x="7320093" y="0"/>
                </a:lnTo>
                <a:lnTo>
                  <a:pt x="7320093" y="4931365"/>
                </a:lnTo>
                <a:lnTo>
                  <a:pt x="0" y="4931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33" r="0" b="-6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06402" y="1699417"/>
            <a:ext cx="8017820" cy="4931365"/>
          </a:xfrm>
          <a:custGeom>
            <a:avLst/>
            <a:gdLst/>
            <a:ahLst/>
            <a:cxnLst/>
            <a:rect r="r" b="b" t="t" l="l"/>
            <a:pathLst>
              <a:path h="4931365" w="8017820">
                <a:moveTo>
                  <a:pt x="0" y="0"/>
                </a:moveTo>
                <a:lnTo>
                  <a:pt x="8017820" y="0"/>
                </a:lnTo>
                <a:lnTo>
                  <a:pt x="8017820" y="4931365"/>
                </a:lnTo>
                <a:lnTo>
                  <a:pt x="0" y="493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78274" y="8756966"/>
            <a:ext cx="5685230" cy="1002668"/>
          </a:xfrm>
          <a:custGeom>
            <a:avLst/>
            <a:gdLst/>
            <a:ahLst/>
            <a:cxnLst/>
            <a:rect r="r" b="b" t="t" l="l"/>
            <a:pathLst>
              <a:path h="1002668" w="5685230">
                <a:moveTo>
                  <a:pt x="0" y="0"/>
                </a:moveTo>
                <a:lnTo>
                  <a:pt x="5685230" y="0"/>
                </a:lnTo>
                <a:lnTo>
                  <a:pt x="5685230" y="1002668"/>
                </a:lnTo>
                <a:lnTo>
                  <a:pt x="0" y="1002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31102" y="1321630"/>
            <a:ext cx="3113669" cy="1222823"/>
          </a:xfrm>
          <a:custGeom>
            <a:avLst/>
            <a:gdLst/>
            <a:ahLst/>
            <a:cxnLst/>
            <a:rect r="r" b="b" t="t" l="l"/>
            <a:pathLst>
              <a:path h="1222823" w="3113669">
                <a:moveTo>
                  <a:pt x="3113669" y="0"/>
                </a:moveTo>
                <a:lnTo>
                  <a:pt x="0" y="0"/>
                </a:lnTo>
                <a:lnTo>
                  <a:pt x="0" y="1222823"/>
                </a:lnTo>
                <a:lnTo>
                  <a:pt x="3113669" y="1222823"/>
                </a:lnTo>
                <a:lnTo>
                  <a:pt x="31136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72206">
            <a:off x="13107433" y="822374"/>
            <a:ext cx="11763227" cy="4499434"/>
          </a:xfrm>
          <a:custGeom>
            <a:avLst/>
            <a:gdLst/>
            <a:ahLst/>
            <a:cxnLst/>
            <a:rect r="r" b="b" t="t" l="l"/>
            <a:pathLst>
              <a:path h="4499434" w="11763227">
                <a:moveTo>
                  <a:pt x="0" y="0"/>
                </a:moveTo>
                <a:lnTo>
                  <a:pt x="11763228" y="0"/>
                </a:lnTo>
                <a:lnTo>
                  <a:pt x="11763228" y="4499435"/>
                </a:lnTo>
                <a:lnTo>
                  <a:pt x="0" y="4499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2567" y="4655514"/>
            <a:ext cx="12862066" cy="4463790"/>
          </a:xfrm>
          <a:custGeom>
            <a:avLst/>
            <a:gdLst/>
            <a:ahLst/>
            <a:cxnLst/>
            <a:rect r="r" b="b" t="t" l="l"/>
            <a:pathLst>
              <a:path h="4463790" w="12862066">
                <a:moveTo>
                  <a:pt x="0" y="0"/>
                </a:moveTo>
                <a:lnTo>
                  <a:pt x="12862066" y="0"/>
                </a:lnTo>
                <a:lnTo>
                  <a:pt x="12862066" y="4463790"/>
                </a:lnTo>
                <a:lnTo>
                  <a:pt x="0" y="4463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04948" y="1397830"/>
            <a:ext cx="10678104" cy="107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Montserrat Classic Bold"/>
              </a:rPr>
              <a:t>OUR GUESS...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942439"/>
            <a:ext cx="18288000" cy="142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2600" spc="140">
                <a:solidFill>
                  <a:srgbClr val="FFFFFF"/>
                </a:solidFill>
                <a:latin typeface="Montserrat Classic Bold"/>
              </a:rPr>
              <a:t>In our prediction model, we used the following attributes based of of their weight </a:t>
            </a:r>
          </a:p>
          <a:p>
            <a:pPr algn="ctr">
              <a:lnSpc>
                <a:spcPts val="2808"/>
              </a:lnSpc>
            </a:pPr>
            <a:r>
              <a:rPr lang="en-US" sz="2600" spc="140">
                <a:solidFill>
                  <a:srgbClr val="FFFFFF"/>
                </a:solidFill>
                <a:latin typeface="Montserrat Classic Bold"/>
              </a:rPr>
              <a:t>by correlation. We believe it will have a great</a:t>
            </a:r>
          </a:p>
          <a:p>
            <a:pPr algn="ctr">
              <a:lnSpc>
                <a:spcPts val="2808"/>
              </a:lnSpc>
              <a:spcBef>
                <a:spcPct val="0"/>
              </a:spcBef>
            </a:pPr>
            <a:r>
              <a:rPr lang="en-US" sz="2600" spc="140">
                <a:solidFill>
                  <a:srgbClr val="FFFFFF"/>
                </a:solidFill>
                <a:latin typeface="Montserrat Classic Bold"/>
              </a:rPr>
              <a:t>impact in predicting our attrition rate. The correlation measures both the strength and direction of the linear relationship between two variables.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49806">
            <a:off x="13789251" y="-117713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87941"/>
            <a:ext cx="2494611" cy="2190722"/>
          </a:xfrm>
          <a:custGeom>
            <a:avLst/>
            <a:gdLst/>
            <a:ahLst/>
            <a:cxnLst/>
            <a:rect r="r" b="b" t="t" l="l"/>
            <a:pathLst>
              <a:path h="2190722" w="2494611">
                <a:moveTo>
                  <a:pt x="0" y="0"/>
                </a:moveTo>
                <a:lnTo>
                  <a:pt x="2494611" y="0"/>
                </a:lnTo>
                <a:lnTo>
                  <a:pt x="2494611" y="2190722"/>
                </a:lnTo>
                <a:lnTo>
                  <a:pt x="0" y="2190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71811" y="1783302"/>
            <a:ext cx="3614490" cy="1465511"/>
          </a:xfrm>
          <a:custGeom>
            <a:avLst/>
            <a:gdLst/>
            <a:ahLst/>
            <a:cxnLst/>
            <a:rect r="r" b="b" t="t" l="l"/>
            <a:pathLst>
              <a:path h="1465511" w="3614490">
                <a:moveTo>
                  <a:pt x="0" y="0"/>
                </a:moveTo>
                <a:lnTo>
                  <a:pt x="3614490" y="0"/>
                </a:lnTo>
                <a:lnTo>
                  <a:pt x="3614490" y="1465511"/>
                </a:lnTo>
                <a:lnTo>
                  <a:pt x="0" y="1465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3916" y="1783302"/>
            <a:ext cx="3614490" cy="1465511"/>
          </a:xfrm>
          <a:custGeom>
            <a:avLst/>
            <a:gdLst/>
            <a:ahLst/>
            <a:cxnLst/>
            <a:rect r="r" b="b" t="t" l="l"/>
            <a:pathLst>
              <a:path h="1465511" w="3614490">
                <a:moveTo>
                  <a:pt x="0" y="0"/>
                </a:moveTo>
                <a:lnTo>
                  <a:pt x="3614490" y="0"/>
                </a:lnTo>
                <a:lnTo>
                  <a:pt x="3614490" y="1465511"/>
                </a:lnTo>
                <a:lnTo>
                  <a:pt x="0" y="1465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93537" y="3574871"/>
            <a:ext cx="3250288" cy="3376923"/>
          </a:xfrm>
          <a:custGeom>
            <a:avLst/>
            <a:gdLst/>
            <a:ahLst/>
            <a:cxnLst/>
            <a:rect r="r" b="b" t="t" l="l"/>
            <a:pathLst>
              <a:path h="3376923" w="3250288">
                <a:moveTo>
                  <a:pt x="0" y="0"/>
                </a:moveTo>
                <a:lnTo>
                  <a:pt x="3250288" y="0"/>
                </a:lnTo>
                <a:lnTo>
                  <a:pt x="3250288" y="3376923"/>
                </a:lnTo>
                <a:lnTo>
                  <a:pt x="0" y="33769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65861" y="3674890"/>
            <a:ext cx="3461813" cy="3461813"/>
          </a:xfrm>
          <a:custGeom>
            <a:avLst/>
            <a:gdLst/>
            <a:ahLst/>
            <a:cxnLst/>
            <a:rect r="r" b="b" t="t" l="l"/>
            <a:pathLst>
              <a:path h="3461813" w="3461813">
                <a:moveTo>
                  <a:pt x="0" y="0"/>
                </a:moveTo>
                <a:lnTo>
                  <a:pt x="3461812" y="0"/>
                </a:lnTo>
                <a:lnTo>
                  <a:pt x="3461812" y="3461813"/>
                </a:lnTo>
                <a:lnTo>
                  <a:pt x="0" y="3461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45667" y="602931"/>
            <a:ext cx="7958262" cy="91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 spc="351">
                <a:solidFill>
                  <a:srgbClr val="FFFFFF"/>
                </a:solidFill>
                <a:latin typeface="Montserrat Classic Bold"/>
              </a:rPr>
              <a:t>QUICK RECAP...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44443" y="2220469"/>
            <a:ext cx="2892975" cy="84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100" spc="167">
                <a:solidFill>
                  <a:srgbClr val="F9D252"/>
                </a:solidFill>
                <a:latin typeface="Montserrat Classic Bold"/>
              </a:rPr>
              <a:t>DECISION TREE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3295" y="2210944"/>
            <a:ext cx="3655731" cy="77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800" spc="151">
                <a:solidFill>
                  <a:srgbClr val="F9D252"/>
                </a:solidFill>
                <a:latin typeface="Montserrat Classic Bold"/>
              </a:rPr>
              <a:t>LOGISTICAL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6062" y="7765353"/>
            <a:ext cx="511200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Lato Bold"/>
              </a:rPr>
              <a:t>Imagine a red piece of string going through a group of people to help provide some answers for what’s coming next.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5331" y="7403403"/>
            <a:ext cx="3917196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 Bold"/>
              </a:rPr>
              <a:t>Imagine a tree where every branch is a question and each question helps to lead you to a final answer, the trunk/root of the tree.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49806">
            <a:off x="13789251" y="-117713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87941"/>
            <a:ext cx="2494611" cy="2190722"/>
          </a:xfrm>
          <a:custGeom>
            <a:avLst/>
            <a:gdLst/>
            <a:ahLst/>
            <a:cxnLst/>
            <a:rect r="r" b="b" t="t" l="l"/>
            <a:pathLst>
              <a:path h="2190722" w="2494611">
                <a:moveTo>
                  <a:pt x="0" y="0"/>
                </a:moveTo>
                <a:lnTo>
                  <a:pt x="2494611" y="0"/>
                </a:lnTo>
                <a:lnTo>
                  <a:pt x="2494611" y="2190722"/>
                </a:lnTo>
                <a:lnTo>
                  <a:pt x="0" y="2190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7100" y="2996966"/>
            <a:ext cx="12782200" cy="5974683"/>
          </a:xfrm>
          <a:custGeom>
            <a:avLst/>
            <a:gdLst/>
            <a:ahLst/>
            <a:cxnLst/>
            <a:rect r="r" b="b" t="t" l="l"/>
            <a:pathLst>
              <a:path h="5974683" w="12782200">
                <a:moveTo>
                  <a:pt x="0" y="0"/>
                </a:moveTo>
                <a:lnTo>
                  <a:pt x="12782200" y="0"/>
                </a:lnTo>
                <a:lnTo>
                  <a:pt x="12782200" y="5974683"/>
                </a:lnTo>
                <a:lnTo>
                  <a:pt x="0" y="5974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9938" y="1489486"/>
            <a:ext cx="7958262" cy="91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 spc="351">
                <a:solidFill>
                  <a:srgbClr val="FFFFFF"/>
                </a:solidFill>
                <a:latin typeface="Montserrat Classic Bold"/>
              </a:rPr>
              <a:t>THE EVIDENCE...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0650" y="3957392"/>
            <a:ext cx="2954306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Lato Bold"/>
              </a:rPr>
              <a:t>The classification error is just a way of counting how many mistakes you made when sorting the balls. If you made five mistakes out of a total of 100 balls, then your classification error rate would be 5%.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525" y="2687133"/>
            <a:ext cx="3723848" cy="1103613"/>
          </a:xfrm>
          <a:custGeom>
            <a:avLst/>
            <a:gdLst/>
            <a:ahLst/>
            <a:cxnLst/>
            <a:rect r="r" b="b" t="t" l="l"/>
            <a:pathLst>
              <a:path h="1103613" w="3723848">
                <a:moveTo>
                  <a:pt x="0" y="0"/>
                </a:moveTo>
                <a:lnTo>
                  <a:pt x="3723848" y="0"/>
                </a:lnTo>
                <a:lnTo>
                  <a:pt x="3723848" y="1103613"/>
                </a:lnTo>
                <a:lnTo>
                  <a:pt x="0" y="110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4540" y="515716"/>
            <a:ext cx="3616295" cy="2472231"/>
          </a:xfrm>
          <a:custGeom>
            <a:avLst/>
            <a:gdLst/>
            <a:ahLst/>
            <a:cxnLst/>
            <a:rect r="r" b="b" t="t" l="l"/>
            <a:pathLst>
              <a:path h="2472231" w="3616295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6580">
            <a:off x="16642727" y="7917994"/>
            <a:ext cx="2537152" cy="2057400"/>
          </a:xfrm>
          <a:custGeom>
            <a:avLst/>
            <a:gdLst/>
            <a:ahLst/>
            <a:cxnLst/>
            <a:rect r="r" b="b" t="t" l="l"/>
            <a:pathLst>
              <a:path h="2057400" w="2537152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20436" y="2687133"/>
            <a:ext cx="12690867" cy="6261573"/>
          </a:xfrm>
          <a:custGeom>
            <a:avLst/>
            <a:gdLst/>
            <a:ahLst/>
            <a:cxnLst/>
            <a:rect r="r" b="b" t="t" l="l"/>
            <a:pathLst>
              <a:path h="6261573" w="12690867">
                <a:moveTo>
                  <a:pt x="0" y="0"/>
                </a:moveTo>
                <a:lnTo>
                  <a:pt x="12690867" y="0"/>
                </a:lnTo>
                <a:lnTo>
                  <a:pt x="12690867" y="6261574"/>
                </a:lnTo>
                <a:lnTo>
                  <a:pt x="0" y="62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93661" y="1541104"/>
            <a:ext cx="9500677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6999" spc="377">
                <a:solidFill>
                  <a:srgbClr val="FFFFFF"/>
                </a:solidFill>
                <a:latin typeface="Montserrat Classic Bold"/>
              </a:rPr>
              <a:t>WHAT WE THINK...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4865" y="3008612"/>
            <a:ext cx="3109168" cy="53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3805" spc="205">
                <a:solidFill>
                  <a:srgbClr val="000000"/>
                </a:solidFill>
                <a:latin typeface="Montserrat Classic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4540" y="515716"/>
            <a:ext cx="3616295" cy="2472231"/>
          </a:xfrm>
          <a:custGeom>
            <a:avLst/>
            <a:gdLst/>
            <a:ahLst/>
            <a:cxnLst/>
            <a:rect r="r" b="b" t="t" l="l"/>
            <a:pathLst>
              <a:path h="2472231" w="3616295">
                <a:moveTo>
                  <a:pt x="0" y="0"/>
                </a:moveTo>
                <a:lnTo>
                  <a:pt x="3616294" y="0"/>
                </a:lnTo>
                <a:lnTo>
                  <a:pt x="3616294" y="2472230"/>
                </a:lnTo>
                <a:lnTo>
                  <a:pt x="0" y="247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6580">
            <a:off x="16642727" y="7917994"/>
            <a:ext cx="2537152" cy="2057400"/>
          </a:xfrm>
          <a:custGeom>
            <a:avLst/>
            <a:gdLst/>
            <a:ahLst/>
            <a:cxnLst/>
            <a:rect r="r" b="b" t="t" l="l"/>
            <a:pathLst>
              <a:path h="2057400" w="2537152">
                <a:moveTo>
                  <a:pt x="0" y="0"/>
                </a:moveTo>
                <a:lnTo>
                  <a:pt x="2537153" y="0"/>
                </a:lnTo>
                <a:lnTo>
                  <a:pt x="25371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3242" y="2775186"/>
            <a:ext cx="9623102" cy="4736629"/>
          </a:xfrm>
          <a:custGeom>
            <a:avLst/>
            <a:gdLst/>
            <a:ahLst/>
            <a:cxnLst/>
            <a:rect r="r" b="b" t="t" l="l"/>
            <a:pathLst>
              <a:path h="4736629" w="9623102">
                <a:moveTo>
                  <a:pt x="0" y="0"/>
                </a:moveTo>
                <a:lnTo>
                  <a:pt x="9623101" y="0"/>
                </a:lnTo>
                <a:lnTo>
                  <a:pt x="9623101" y="4736628"/>
                </a:lnTo>
                <a:lnTo>
                  <a:pt x="0" y="4736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98" t="0" r="-2152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3661" y="759326"/>
            <a:ext cx="9500677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 spc="351">
                <a:solidFill>
                  <a:srgbClr val="FFFFFF"/>
                </a:solidFill>
                <a:latin typeface="Montserrat Classic Bold"/>
              </a:rPr>
              <a:t>TAKE IT FURTHER...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0306" y="4519612"/>
            <a:ext cx="26778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Lato Bold"/>
              </a:rPr>
              <a:t>Logworth</a:t>
            </a:r>
            <a:r>
              <a:rPr lang="en-US" sz="2700">
                <a:solidFill>
                  <a:srgbClr val="FFFFFF"/>
                </a:solidFill>
                <a:latin typeface="Lato"/>
              </a:rPr>
              <a:t> tells you how important it is.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DAGDRGkSOjI</dc:identifier>
  <dcterms:modified xsi:type="dcterms:W3CDTF">2011-08-01T06:04:30Z</dcterms:modified>
  <cp:revision>1</cp:revision>
  <dc:title>IBM Clicked Final Presentation</dc:title>
</cp:coreProperties>
</file>